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1" r:id="rId1"/>
  </p:sldMasterIdLst>
  <p:handoutMasterIdLst>
    <p:handoutMasterId r:id="rId29"/>
  </p:handoutMasterIdLst>
  <p:sldIdLst>
    <p:sldId id="312" r:id="rId2"/>
    <p:sldId id="313" r:id="rId3"/>
    <p:sldId id="314" r:id="rId4"/>
    <p:sldId id="322" r:id="rId5"/>
    <p:sldId id="327" r:id="rId6"/>
    <p:sldId id="316" r:id="rId7"/>
    <p:sldId id="317" r:id="rId8"/>
    <p:sldId id="318" r:id="rId9"/>
    <p:sldId id="323" r:id="rId10"/>
    <p:sldId id="320" r:id="rId11"/>
    <p:sldId id="325" r:id="rId12"/>
    <p:sldId id="326" r:id="rId13"/>
    <p:sldId id="334" r:id="rId14"/>
    <p:sldId id="335" r:id="rId15"/>
    <p:sldId id="331" r:id="rId16"/>
    <p:sldId id="332" r:id="rId17"/>
    <p:sldId id="333" r:id="rId18"/>
    <p:sldId id="336" r:id="rId19"/>
    <p:sldId id="339" r:id="rId20"/>
    <p:sldId id="342" r:id="rId21"/>
    <p:sldId id="343" r:id="rId22"/>
    <p:sldId id="344" r:id="rId23"/>
    <p:sldId id="345" r:id="rId24"/>
    <p:sldId id="346" r:id="rId25"/>
    <p:sldId id="338" r:id="rId26"/>
    <p:sldId id="340" r:id="rId27"/>
    <p:sldId id="311" r:id="rId28"/>
  </p:sldIdLst>
  <p:sldSz cx="9144000" cy="6858000" type="screen4x3"/>
  <p:notesSz cx="6858000" cy="9144000"/>
  <p:defaultTextStyle>
    <a:defPPr>
      <a:defRPr lang="ru-RU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8000"/>
    <a:srgbClr val="FFFF00"/>
    <a:srgbClr val="1608C8"/>
    <a:srgbClr val="FF66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636" autoAdjust="0"/>
    <p:restoredTop sz="94660"/>
  </p:normalViewPr>
  <p:slideViewPr>
    <p:cSldViewPr>
      <p:cViewPr varScale="1">
        <p:scale>
          <a:sx n="84" d="100"/>
          <a:sy n="84" d="100"/>
        </p:scale>
        <p:origin x="-12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84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A325FBA-674A-4D39-9509-3836E68EE908}" type="datetimeFigureOut">
              <a:rPr lang="ru-RU"/>
              <a:pPr>
                <a:defRPr/>
              </a:pPr>
              <a:t>12.02.2017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B5AA4D5-E740-41AB-B3A0-D12872B4F0B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9ACB2-BFE3-4436-89A6-71CD00AAE63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5430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B887-3099-4A93-A19C-A555F07CA5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36704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BF01-5371-474B-8BE4-726B2C92C46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4349450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B887-3099-4A93-A19C-A555F07CA5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79843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E33A-0D1B-4449-9370-093DF6C6B6D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627964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B887-3099-4A93-A19C-A555F07CA5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9126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93397-5704-43F2-BD9D-A78EC48C09B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5170308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90F3-7858-4F68-BE57-C2400C4E5B6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2988401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CE51-E278-47A9-B55E-3021CB8629F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074847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B887-3099-4A93-A19C-A555F07CA5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10576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B887-3099-4A93-A19C-A555F07CA5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11730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B887-3099-4A93-A19C-A555F07CA5D6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605647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B887-3099-4A93-A19C-A555F07CA5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37920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B887-3099-4A93-A19C-A555F07CA5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809876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B887-3099-4A93-A19C-A555F07CA5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02627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B887-3099-4A93-A19C-A555F07CA5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6166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19E96-20A2-459D-8F83-7A1970FEDE7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6442611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904B887-3099-4A93-A19C-A555F07CA5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96717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  <p:sldLayoutId id="2147483968" r:id="rId17"/>
  </p:sldLayoutIdLst>
  <p:transition spd="med"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b2blogger.com/i/articles/siemens-zytes-1.jpg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photo.isurgut.ru/Images/Works/11.2006/158_5839111.jpg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pro-volgograd.ru/attachments/ges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hyperlink" Target="http://www.ansar.ru/uploads/imagesb/2010/02/3ebd1fad.jp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scan.interfax.ru/GetImage.ashx?t=0&amp;sg=SMI2010&amp;id=elecru_20100817_483B4406_1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kraspoisk.ru/img/gallery/055.jpg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img0.liveinternet.ru/images/attach/c/1/49/168/49168389_Bratskaya_GYES__l.jpg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bigpicture.ru/wp-content/uploads/2009/09/s03_2005.jpg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sbt.siemens.ru/images/SBT/Smolenka.jpg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ruatom.ru/rosatom/map.gif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minatom.ru/u/big/foto_15.070416.002.jpg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liberty.ru/var/ezwebin_site/storage/images/media/images/210/91770-1-rus-RU/2.jpg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kolanpp.rosenergoatom.ru/media/npp/kolskaya/about/1_b.jpg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cio.arcticsu.ru/projects/pr1311/images/knpp2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chel-godunov.narod.ru/picture01.jpg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brilux.ru/part/enyergyetika/soglasovaniye-elyektroproyekta/files/1247040492.jpg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ctrTitle"/>
          </p:nvPr>
        </p:nvSpPr>
        <p:spPr bwMode="auto">
          <a:xfrm>
            <a:off x="304801" y="642918"/>
            <a:ext cx="8731696" cy="1849456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altLang="ru-RU" sz="2800" b="1" cap="non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Электроэнергетика</a:t>
            </a:r>
            <a:r>
              <a:rPr lang="ru-RU" altLang="ru-RU" sz="2800" b="1" i="1" cap="non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altLang="ru-RU" sz="2800" b="1" cap="none" dirty="0" smtClean="0">
                <a:solidFill>
                  <a:srgbClr val="008000"/>
                </a:solidFill>
                <a:effectLst/>
                <a:latin typeface="Times New Roman" panose="02020603050405020304" pitchFamily="18" charset="0"/>
              </a:rPr>
              <a:t>- </a:t>
            </a:r>
            <a:r>
              <a:rPr lang="ru-RU" altLang="ru-RU" sz="2800" b="1" cap="none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отрасль, которая  производит  электроэнергию  на  электростанциях  и  передает  ее  на  расстояние  по  линиям  электропередач  (ЛЭП).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45746"/>
            <a:ext cx="4550470" cy="282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518" y="2587247"/>
            <a:ext cx="476408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ru-RU" b="1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Типы электростанций</a:t>
            </a:r>
            <a:endParaRPr lang="ru-RU" altLang="ru-RU" cap="none" dirty="0" smtClean="0">
              <a:solidFill>
                <a:schemeClr val="tx1"/>
              </a:solidFill>
              <a:effectLst/>
              <a:latin typeface="Franklin Gothic Medium" panose="020B0603020102020204" pitchFamily="34" charset="0"/>
            </a:endParaRPr>
          </a:p>
        </p:txBody>
      </p:sp>
      <p:sp>
        <p:nvSpPr>
          <p:cNvPr id="7171" name="Rectangle 3"/>
          <p:cNvSpPr>
            <a:spLocks noGrp="1"/>
          </p:cNvSpPr>
          <p:nvPr>
            <p:ph type="subTitle" idx="1"/>
          </p:nvPr>
        </p:nvSpPr>
        <p:spPr>
          <a:xfrm>
            <a:off x="179388" y="-1"/>
            <a:ext cx="8964612" cy="6751663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endParaRPr lang="ru-RU" altLang="ru-RU" sz="2000" b="1" dirty="0" smtClean="0">
              <a:solidFill>
                <a:srgbClr val="1608C8"/>
              </a:solidFill>
              <a:latin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altLang="ru-RU" sz="2000" b="1" dirty="0" smtClean="0">
                <a:solidFill>
                  <a:srgbClr val="1608C8"/>
                </a:solidFill>
                <a:latin typeface="Times New Roman" panose="02020603050405020304" pitchFamily="18" charset="0"/>
              </a:rPr>
              <a:t>Тепловые электростанции (ТЭС)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altLang="ru-RU" sz="2000" b="1" dirty="0" smtClean="0">
                <a:solidFill>
                  <a:srgbClr val="1608C8"/>
                </a:solidFill>
                <a:latin typeface="Times New Roman" panose="02020603050405020304" pitchFamily="18" charset="0"/>
              </a:rPr>
              <a:t>Гидроэлектростанции (ГЭС)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altLang="ru-RU" sz="2000" b="1" dirty="0" smtClean="0">
                <a:solidFill>
                  <a:srgbClr val="1608C8"/>
                </a:solidFill>
                <a:latin typeface="Times New Roman" panose="02020603050405020304" pitchFamily="18" charset="0"/>
              </a:rPr>
              <a:t>Атомные электростанции (АЭС)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altLang="ru-RU" sz="2000" b="1" dirty="0" smtClean="0">
                <a:solidFill>
                  <a:srgbClr val="1608C8"/>
                </a:solidFill>
                <a:latin typeface="Times New Roman" panose="02020603050405020304" pitchFamily="18" charset="0"/>
              </a:rPr>
              <a:t>Альтернативные электростанции (приливные, ветровые, солнечные, геотермальные) </a:t>
            </a:r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 flipH="1">
            <a:off x="4716016" y="4581128"/>
            <a:ext cx="41044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400" b="1" dirty="0">
                <a:solidFill>
                  <a:srgbClr val="002060"/>
                </a:solidFill>
              </a:rPr>
              <a:t>Доля  различных  типов  электростанций  в  производстве  энергии.</a:t>
            </a:r>
          </a:p>
        </p:txBody>
      </p:sp>
      <p:pic>
        <p:nvPicPr>
          <p:cNvPr id="717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36639"/>
            <a:ext cx="4031679" cy="291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ctrTitle"/>
          </p:nvPr>
        </p:nvSpPr>
        <p:spPr bwMode="auto">
          <a:xfrm>
            <a:off x="304800" y="0"/>
            <a:ext cx="8686800" cy="619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altLang="ru-RU" b="1" cap="non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Тепловые электростанции (ТЭС)</a:t>
            </a:r>
            <a:r>
              <a:rPr lang="ru-RU" altLang="ru-RU" cap="none" dirty="0" smtClean="0">
                <a:solidFill>
                  <a:srgbClr val="C00000"/>
                </a:solidFill>
                <a:effectLst/>
                <a:latin typeface="Franklin Gothic Medium" panose="020B0603020102020204" pitchFamily="34" charset="0"/>
              </a:rPr>
              <a:t> 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subTitle" idx="1"/>
          </p:nvPr>
        </p:nvSpPr>
        <p:spPr>
          <a:xfrm>
            <a:off x="304800" y="619126"/>
            <a:ext cx="8686800" cy="5461000"/>
          </a:xfrm>
        </p:spPr>
        <p:txBody>
          <a:bodyPr/>
          <a:lstStyle/>
          <a:p>
            <a:pPr marL="609600" indent="-609600">
              <a:buFont typeface="Wingdings 2" panose="05020102010507070707" pitchFamily="18" charset="2"/>
              <a:buNone/>
            </a:pPr>
            <a:r>
              <a:rPr lang="ru-RU" altLang="ru-RU" sz="24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Преимущества ТЭС :</a:t>
            </a:r>
          </a:p>
          <a:p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    1. Могут работать на разных видах топлива(нефть,       газ, уголь, торф, мазут).</a:t>
            </a:r>
          </a:p>
          <a:p>
            <a:pPr algn="l"/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          2. Можно строить в различных районах страны.</a:t>
            </a:r>
          </a:p>
          <a:p>
            <a:pPr marL="609600" indent="-609600" algn="l">
              <a:buFont typeface="Wingdings 2" panose="05020102010507070707" pitchFamily="18" charset="2"/>
              <a:buNone/>
            </a:pPr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          3. строятся быстро и дешево.</a:t>
            </a:r>
          </a:p>
          <a:p>
            <a:pPr marL="609600" indent="-609600" algn="l">
              <a:buFont typeface="Wingdings 2" panose="05020102010507070707" pitchFamily="18" charset="2"/>
              <a:buNone/>
            </a:pPr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          4. Обладают большой мощностью.</a:t>
            </a:r>
          </a:p>
        </p:txBody>
      </p:sp>
      <p:pic>
        <p:nvPicPr>
          <p:cNvPr id="8196" name="Picture 7" descr="Картинка 1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01009"/>
            <a:ext cx="5544616" cy="33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>
            <a:off x="642938" y="428625"/>
            <a:ext cx="5715000" cy="107156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95513" y="714375"/>
            <a:ext cx="54721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000" b="1" dirty="0">
                <a:latin typeface="Bookman Old Style" panose="02050604050505020204" pitchFamily="18" charset="0"/>
              </a:rPr>
              <a:t>Крупнейшие </a:t>
            </a:r>
            <a:r>
              <a:rPr lang="ru-RU" altLang="ru-RU" sz="2000" b="1" dirty="0" smtClean="0">
                <a:latin typeface="Bookman Old Style" panose="02050604050505020204" pitchFamily="18" charset="0"/>
              </a:rPr>
              <a:t>ТЭС</a:t>
            </a:r>
            <a:endParaRPr lang="ru-RU" altLang="ru-RU" sz="2000" b="1" dirty="0">
              <a:latin typeface="Bookman Old Style" panose="02050604050505020204" pitchFamily="18" charset="0"/>
            </a:endParaRPr>
          </a:p>
        </p:txBody>
      </p:sp>
      <p:sp>
        <p:nvSpPr>
          <p:cNvPr id="5" name="Молния 4"/>
          <p:cNvSpPr/>
          <p:nvPr/>
        </p:nvSpPr>
        <p:spPr>
          <a:xfrm rot="1092702">
            <a:off x="1474788" y="2609850"/>
            <a:ext cx="336550" cy="566738"/>
          </a:xfrm>
          <a:prstGeom prst="lightningBol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Молния 7"/>
          <p:cNvSpPr/>
          <p:nvPr/>
        </p:nvSpPr>
        <p:spPr>
          <a:xfrm rot="1092702">
            <a:off x="2436813" y="3752850"/>
            <a:ext cx="336550" cy="566738"/>
          </a:xfrm>
          <a:prstGeom prst="lightningBol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Молния 8"/>
          <p:cNvSpPr/>
          <p:nvPr/>
        </p:nvSpPr>
        <p:spPr>
          <a:xfrm rot="1092702">
            <a:off x="3222625" y="3609975"/>
            <a:ext cx="336550" cy="566738"/>
          </a:xfrm>
          <a:prstGeom prst="lightningBol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14500" y="3000375"/>
            <a:ext cx="1857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b="1">
                <a:solidFill>
                  <a:srgbClr val="C00000"/>
                </a:solidFill>
                <a:latin typeface="Bookman Old Style" panose="02050604050505020204" pitchFamily="18" charset="0"/>
              </a:rPr>
              <a:t>Костромская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357313" y="4286250"/>
            <a:ext cx="1857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b="1">
                <a:solidFill>
                  <a:srgbClr val="C00000"/>
                </a:solidFill>
                <a:latin typeface="Bookman Old Style" panose="02050604050505020204" pitchFamily="18" charset="0"/>
              </a:rPr>
              <a:t>Рефтинская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429000" y="4000500"/>
            <a:ext cx="18573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b="1">
                <a:solidFill>
                  <a:srgbClr val="C00000"/>
                </a:solidFill>
                <a:latin typeface="Bookman Old Style" panose="02050604050505020204" pitchFamily="18" charset="0"/>
              </a:rPr>
              <a:t>Сургутская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158_583911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2"/>
          <p:cNvSpPr>
            <a:spLocks noGrp="1"/>
          </p:cNvSpPr>
          <p:nvPr>
            <p:ph type="ctrTitle"/>
          </p:nvPr>
        </p:nvSpPr>
        <p:spPr bwMode="auto">
          <a:xfrm>
            <a:off x="304800" y="476250"/>
            <a:ext cx="8686800" cy="8191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ru-RU" altLang="ru-RU" b="1" cap="none" dirty="0" err="1" smtClean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</a:rPr>
              <a:t>Сургутская</a:t>
            </a:r>
            <a:r>
              <a:rPr lang="ru-RU" altLang="ru-RU" b="1" cap="none" dirty="0" smtClean="0"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</a:rPr>
              <a:t> ТЭС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ctrTitle"/>
          </p:nvPr>
        </p:nvSpPr>
        <p:spPr bwMode="auto">
          <a:xfrm>
            <a:off x="1313259" y="260649"/>
            <a:ext cx="6517482" cy="74858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altLang="ru-RU" b="1" cap="non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Недостатки ТЭС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subTitle" idx="1"/>
          </p:nvPr>
        </p:nvSpPr>
        <p:spPr>
          <a:xfrm>
            <a:off x="323528" y="1196753"/>
            <a:ext cx="8424935" cy="2808311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используют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</a:rPr>
              <a:t>невозобновимые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ресурсы.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Дают много отходов (самые чистые ТЭС на газе).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Режим работы меняется медленно.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энергия дорогая (затраты на добычу топлива, его транспортировку).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93604"/>
            <a:ext cx="5616624" cy="304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ctrTitle"/>
          </p:nvPr>
        </p:nvSpPr>
        <p:spPr bwMode="auto">
          <a:xfrm>
            <a:off x="1313259" y="116632"/>
            <a:ext cx="6517482" cy="132005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ru-RU" sz="2800" b="1" cap="none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Особая разновидность тепловых электростанций – теплоэлектроцентрали (ТЭЦ)</a:t>
            </a:r>
            <a:r>
              <a:rPr lang="ru-RU" sz="3200" cap="none" dirty="0" smtClean="0">
                <a:solidFill>
                  <a:srgbClr val="C00000"/>
                </a:solidFill>
                <a:effectLst/>
                <a:latin typeface="Franklin Gothic Medium" pitchFamily="34" charset="0"/>
              </a:rPr>
              <a:t> </a:t>
            </a:r>
          </a:p>
        </p:txBody>
      </p:sp>
      <p:pic>
        <p:nvPicPr>
          <p:cNvPr id="1229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37606"/>
            <a:ext cx="2592288" cy="407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3203848" y="2715444"/>
            <a:ext cx="568801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ru-RU" altLang="ru-RU" sz="2400" b="1" dirty="0">
                <a:solidFill>
                  <a:srgbClr val="1608C8"/>
                </a:solidFill>
              </a:rPr>
              <a:t>На них помимо электроэнергии, вырабатывается тепло (горячая вода и пар). Они строятся непосредственно в крупных городах, поскольку передача тепла возможна только на расстояние в 20-30км. 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ctrTitle"/>
          </p:nvPr>
        </p:nvSpPr>
        <p:spPr bwMode="auto">
          <a:xfrm>
            <a:off x="1313258" y="116633"/>
            <a:ext cx="7147173" cy="498169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altLang="ru-RU" sz="3200" b="1" cap="none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Гидроэлектростанции (ГЭС)</a:t>
            </a:r>
            <a:r>
              <a:rPr lang="ru-RU" altLang="ru-RU" sz="3200" cap="none" dirty="0" smtClean="0">
                <a:solidFill>
                  <a:schemeClr val="accent1">
                    <a:lumMod val="50000"/>
                  </a:schemeClr>
                </a:solidFill>
                <a:effectLst/>
                <a:latin typeface="Franklin Gothic Medium" panose="020B0603020102020204" pitchFamily="34" charset="0"/>
              </a:rPr>
              <a:t> 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subTitle" idx="1"/>
          </p:nvPr>
        </p:nvSpPr>
        <p:spPr>
          <a:xfrm>
            <a:off x="1313259" y="640822"/>
            <a:ext cx="6517482" cy="587274"/>
          </a:xfrm>
        </p:spPr>
        <p:txBody>
          <a:bodyPr>
            <a:normAutofit fontScale="40000" lnSpcReduction="20000"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ru-RU" altLang="ru-RU" sz="74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Преимущества ГЭС :</a:t>
            </a:r>
          </a:p>
          <a:p>
            <a:pPr>
              <a:buFont typeface="Wingdings 2" panose="05020102010507070707" pitchFamily="18" charset="2"/>
              <a:buNone/>
            </a:pPr>
            <a:endParaRPr lang="ru-RU" altLang="ru-RU" dirty="0" smtClean="0">
              <a:latin typeface="Franklin Gothic Book" panose="020B0503020102020204" pitchFamily="34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50825" y="1228095"/>
            <a:ext cx="864165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</a:rPr>
              <a:t>1.Использование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</a:rPr>
              <a:t>возобновимого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</a:rPr>
              <a:t> вида </a:t>
            </a: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природных ресурсов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algn="l"/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</a:rPr>
              <a:t>2.Производят самую дешевую электроэнергию.</a:t>
            </a:r>
          </a:p>
          <a:p>
            <a:pPr algn="l"/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</a:rPr>
              <a:t>3.Экологически чистое производство энергии</a:t>
            </a:r>
            <a:r>
              <a:rPr lang="ru-RU" altLang="ru-RU" sz="28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alt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3317" name="Picture 6" descr="Картинка 1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3069997"/>
            <a:ext cx="3744912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8" descr="Картинка 12 из 64000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5359" y="3272249"/>
            <a:ext cx="4752528" cy="3325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>
            <a:off x="642938" y="428625"/>
            <a:ext cx="5441950" cy="134461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57250" y="857250"/>
            <a:ext cx="53578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000" b="1" dirty="0">
                <a:latin typeface="Bookman Old Style" panose="02050604050505020204" pitchFamily="18" charset="0"/>
              </a:rPr>
              <a:t> Крупнейшие </a:t>
            </a:r>
            <a:r>
              <a:rPr lang="ru-RU" altLang="ru-RU" sz="2000" b="1" dirty="0" smtClean="0">
                <a:latin typeface="Bookman Old Style" panose="02050604050505020204" pitchFamily="18" charset="0"/>
              </a:rPr>
              <a:t>ГЭС</a:t>
            </a:r>
            <a:endParaRPr lang="ru-RU" altLang="ru-RU" sz="2000" b="1" dirty="0">
              <a:latin typeface="Bookman Old Style" panose="02050604050505020204" pitchFamily="18" charset="0"/>
            </a:endParaRPr>
          </a:p>
          <a:p>
            <a:pPr algn="l" eaLnBrk="1" hangingPunct="1"/>
            <a:endParaRPr lang="ru-RU" altLang="ru-RU" sz="2000" b="1" dirty="0">
              <a:latin typeface="Bookman Old Style" panose="02050604050505020204" pitchFamily="18" charset="0"/>
            </a:endParaRPr>
          </a:p>
        </p:txBody>
      </p:sp>
      <p:sp>
        <p:nvSpPr>
          <p:cNvPr id="5" name="Молния 4"/>
          <p:cNvSpPr/>
          <p:nvPr/>
        </p:nvSpPr>
        <p:spPr>
          <a:xfrm rot="1092702">
            <a:off x="4151313" y="5253038"/>
            <a:ext cx="336550" cy="566737"/>
          </a:xfrm>
          <a:prstGeom prst="lightningBol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Молния 5"/>
          <p:cNvSpPr/>
          <p:nvPr/>
        </p:nvSpPr>
        <p:spPr>
          <a:xfrm rot="1092702">
            <a:off x="4294188" y="4895850"/>
            <a:ext cx="336550" cy="566738"/>
          </a:xfrm>
          <a:prstGeom prst="lightningBol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Молния 6"/>
          <p:cNvSpPr/>
          <p:nvPr/>
        </p:nvSpPr>
        <p:spPr>
          <a:xfrm rot="1092702">
            <a:off x="4937125" y="4824413"/>
            <a:ext cx="336550" cy="566737"/>
          </a:xfrm>
          <a:prstGeom prst="lightningBol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Молния 7"/>
          <p:cNvSpPr/>
          <p:nvPr/>
        </p:nvSpPr>
        <p:spPr>
          <a:xfrm rot="1092702">
            <a:off x="5008563" y="4538663"/>
            <a:ext cx="336550" cy="566737"/>
          </a:xfrm>
          <a:prstGeom prst="lightningBol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14688" y="5643563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b="1">
                <a:solidFill>
                  <a:srgbClr val="003399"/>
                </a:solidFill>
                <a:latin typeface="Bookman Old Style" panose="02050604050505020204" pitchFamily="18" charset="0"/>
              </a:rPr>
              <a:t>Саяно-Шушенская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429125" y="5572125"/>
            <a:ext cx="2071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b="1">
                <a:solidFill>
                  <a:srgbClr val="003399"/>
                </a:solidFill>
                <a:latin typeface="Bookman Old Style" panose="02050604050505020204" pitchFamily="18" charset="0"/>
              </a:rPr>
              <a:t>Красноярская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86375" y="5214938"/>
            <a:ext cx="2071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b="1">
                <a:solidFill>
                  <a:srgbClr val="003399"/>
                </a:solidFill>
                <a:latin typeface="Bookman Old Style" panose="02050604050505020204" pitchFamily="18" charset="0"/>
              </a:rPr>
              <a:t>Братская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357813" y="4857750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b="1">
                <a:solidFill>
                  <a:srgbClr val="003399"/>
                </a:solidFill>
                <a:latin typeface="Bookman Old Style" panose="02050604050505020204" pitchFamily="18" charset="0"/>
              </a:rPr>
              <a:t>Усть-Илимская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endParaRPr lang="ru-RU" altLang="ru-RU" cap="none" smtClean="0">
              <a:effectLst/>
              <a:latin typeface="Franklin Gothic Medium" panose="020B0603020102020204" pitchFamily="34" charset="0"/>
            </a:endParaRPr>
          </a:p>
        </p:txBody>
      </p:sp>
      <p:pic>
        <p:nvPicPr>
          <p:cNvPr id="15363" name="Picture 5" descr="Картинка 1 из 1162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9324975" cy="689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4355976" y="404813"/>
            <a:ext cx="47880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C00000"/>
                </a:solidFill>
              </a:rPr>
              <a:t>Саяно-Шушенская  ГЭС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Картинка 3 из 3827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2"/>
          <p:cNvSpPr>
            <a:spLocks noGrp="1"/>
          </p:cNvSpPr>
          <p:nvPr>
            <p:ph type="ctrTitle"/>
          </p:nvPr>
        </p:nvSpPr>
        <p:spPr bwMode="auto">
          <a:xfrm>
            <a:off x="611188" y="0"/>
            <a:ext cx="8380412" cy="98107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altLang="ru-RU" sz="4000" b="1" cap="none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Красноярская ГЭС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Картинка 4 из 197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2"/>
          <p:cNvSpPr>
            <a:spLocks noGrp="1"/>
          </p:cNvSpPr>
          <p:nvPr>
            <p:ph type="ctrTitle"/>
          </p:nvPr>
        </p:nvSpPr>
        <p:spPr bwMode="auto">
          <a:xfrm>
            <a:off x="755650" y="4508500"/>
            <a:ext cx="8686800" cy="12715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altLang="ru-RU" b="1" cap="none" smtClean="0">
                <a:solidFill>
                  <a:srgbClr val="1608C8"/>
                </a:solidFill>
                <a:effectLst/>
                <a:latin typeface="Times New Roman" panose="02020603050405020304" pitchFamily="18" charset="0"/>
              </a:rPr>
              <a:t>Братская ГЭС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ctrTitle"/>
          </p:nvPr>
        </p:nvSpPr>
        <p:spPr bwMode="auto">
          <a:xfrm>
            <a:off x="304800" y="0"/>
            <a:ext cx="8686800" cy="836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ru-RU" altLang="ru-RU" sz="4000" b="1" cap="non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Недостатки ГЭС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subTitle" idx="1"/>
          </p:nvPr>
        </p:nvSpPr>
        <p:spPr>
          <a:xfrm>
            <a:off x="304800" y="836712"/>
            <a:ext cx="8839200" cy="3816251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дорогое и длительное строительство (15-20 лет).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Требует создания крупных водохранилищ, вода из которых используется в промышленности, сельском хозяйстве, населением.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водохранилища затапливают ценные земли, изменяют гидрологический режим рек.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Создание каскадов ГЭС снижают скорость течения воды.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Способствуют загрязнению рек.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Нарушают естественные миграции рыб.</a:t>
            </a:r>
          </a:p>
        </p:txBody>
      </p:sp>
      <p:pic>
        <p:nvPicPr>
          <p:cNvPr id="19460" name="Picture 6" descr="Картинка 19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422750"/>
            <a:ext cx="3987552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ctrTitle"/>
          </p:nvPr>
        </p:nvSpPr>
        <p:spPr bwMode="auto">
          <a:xfrm>
            <a:off x="1313259" y="116633"/>
            <a:ext cx="6517482" cy="583456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ru-RU" altLang="ru-RU" sz="3200" b="1" cap="non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Атомные электростанции (АЭС)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subTitle" idx="1"/>
          </p:nvPr>
        </p:nvSpPr>
        <p:spPr>
          <a:xfrm>
            <a:off x="1313259" y="980728"/>
            <a:ext cx="6517482" cy="576064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ru-RU" altLang="ru-RU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Преимущества АЭС :</a:t>
            </a:r>
          </a:p>
          <a:p>
            <a:pPr>
              <a:buFont typeface="Wingdings 2" panose="05020102010507070707" pitchFamily="18" charset="2"/>
              <a:buNone/>
            </a:pPr>
            <a:endParaRPr lang="ru-RU" altLang="ru-RU" dirty="0" smtClean="0">
              <a:latin typeface="Franklin Gothic Book" panose="020B0503020102020204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50825" y="1845810"/>
            <a:ext cx="849763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ru-RU" altLang="ru-RU" sz="3200" b="1" dirty="0" smtClean="0">
                <a:solidFill>
                  <a:srgbClr val="002060"/>
                </a:solidFill>
              </a:rPr>
              <a:t>1</a:t>
            </a:r>
            <a:r>
              <a:rPr lang="ru-RU" altLang="ru-RU" sz="3200" b="1" dirty="0">
                <a:solidFill>
                  <a:srgbClr val="002060"/>
                </a:solidFill>
              </a:rPr>
              <a:t>) Низкая  себестоимость  электроэнергии.</a:t>
            </a:r>
          </a:p>
          <a:p>
            <a:pPr algn="l"/>
            <a:r>
              <a:rPr lang="ru-RU" altLang="ru-RU" sz="3200" b="1" dirty="0">
                <a:solidFill>
                  <a:srgbClr val="002060"/>
                </a:solidFill>
              </a:rPr>
              <a:t>2) Экологически  чистое  </a:t>
            </a:r>
            <a:r>
              <a:rPr lang="ru-RU" altLang="ru-RU" sz="3200" b="1" dirty="0" smtClean="0">
                <a:solidFill>
                  <a:srgbClr val="002060"/>
                </a:solidFill>
              </a:rPr>
              <a:t>производство.</a:t>
            </a:r>
            <a:endParaRPr lang="ru-RU" altLang="ru-RU" sz="3200" b="1" dirty="0">
              <a:solidFill>
                <a:srgbClr val="002060"/>
              </a:solidFill>
            </a:endParaRPr>
          </a:p>
        </p:txBody>
      </p:sp>
      <p:pic>
        <p:nvPicPr>
          <p:cNvPr id="20485" name="Picture 8" descr="Картинка 3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38961"/>
            <a:ext cx="5751636" cy="4015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Картинка 1 из 1114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0" y="545306"/>
            <a:ext cx="9144000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1692275" y="285750"/>
            <a:ext cx="4327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2800" b="1" dirty="0">
                <a:solidFill>
                  <a:srgbClr val="002060"/>
                </a:solidFill>
              </a:rPr>
              <a:t>Крупнейшие </a:t>
            </a:r>
            <a:r>
              <a:rPr lang="ru-RU" altLang="ru-RU" sz="2800" b="1" dirty="0" smtClean="0">
                <a:solidFill>
                  <a:srgbClr val="002060"/>
                </a:solidFill>
              </a:rPr>
              <a:t>АЭС</a:t>
            </a:r>
            <a:endParaRPr lang="ru-RU" alt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0" descr="Картинка 7 из 114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6"/>
          <p:cNvSpPr>
            <a:spLocks noChangeArrowheads="1"/>
          </p:cNvSpPr>
          <p:nvPr/>
        </p:nvSpPr>
        <p:spPr bwMode="auto">
          <a:xfrm rot="10735778" flipV="1">
            <a:off x="2844800" y="404813"/>
            <a:ext cx="38369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4000" b="1"/>
              <a:t>Курская АЭС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Картинка 2 из 157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2"/>
          <p:cNvSpPr>
            <a:spLocks noGrp="1"/>
          </p:cNvSpPr>
          <p:nvPr>
            <p:ph type="ctrTitle"/>
          </p:nvPr>
        </p:nvSpPr>
        <p:spPr bwMode="auto">
          <a:xfrm>
            <a:off x="1" y="116633"/>
            <a:ext cx="5436096" cy="7920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r>
              <a:rPr lang="ru-RU" altLang="ru-RU" b="1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Смоленская АЭС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 descr="Картинка 3 из 443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7625"/>
            <a:ext cx="91440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2"/>
          <p:cNvSpPr>
            <a:spLocks noGrp="1"/>
          </p:cNvSpPr>
          <p:nvPr>
            <p:ph type="ctrTitle"/>
          </p:nvPr>
        </p:nvSpPr>
        <p:spPr bwMode="auto">
          <a:xfrm>
            <a:off x="1313259" y="116633"/>
            <a:ext cx="6517482" cy="72008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altLang="ru-RU" b="1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Кольская АЭС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ctrTitle"/>
          </p:nvPr>
        </p:nvSpPr>
        <p:spPr bwMode="auto">
          <a:xfrm>
            <a:off x="304800" y="0"/>
            <a:ext cx="8686800" cy="76470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ru-RU" altLang="ru-RU" sz="4000" b="1" cap="non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Недостатки АЭС</a:t>
            </a:r>
          </a:p>
        </p:txBody>
      </p:sp>
      <p:sp>
        <p:nvSpPr>
          <p:cNvPr id="25603" name="Rectangle 3"/>
          <p:cNvSpPr>
            <a:spLocks noGrp="1"/>
          </p:cNvSpPr>
          <p:nvPr>
            <p:ph type="subTitle" idx="1"/>
          </p:nvPr>
        </p:nvSpPr>
        <p:spPr>
          <a:xfrm>
            <a:off x="179512" y="1125538"/>
            <a:ext cx="8964488" cy="3527425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Возникновение  экологической  катастрофы  в  случае  аварии.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Проблема  утилизации  и  захоронения  радиоактивных отходов.</a:t>
            </a:r>
          </a:p>
        </p:txBody>
      </p:sp>
      <p:pic>
        <p:nvPicPr>
          <p:cNvPr id="25604" name="Picture 6" descr="Картинка 24 из 443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04" y="3014399"/>
            <a:ext cx="5279876" cy="3962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3088" y="3504788"/>
            <a:ext cx="4608512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14290"/>
            <a:ext cx="7697940" cy="107721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Альтернативные  источники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энергии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820738" y="1749425"/>
            <a:ext cx="928688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85813" y="2500313"/>
            <a:ext cx="1000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000" b="1">
                <a:latin typeface="Bookman Old Style" panose="02050604050505020204" pitchFamily="18" charset="0"/>
              </a:rPr>
              <a:t>ветер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286000"/>
            <a:ext cx="2571750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rot="5400000">
            <a:off x="1608138" y="2892425"/>
            <a:ext cx="3214688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4108450" y="1820863"/>
            <a:ext cx="928687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4287044" y="2856706"/>
            <a:ext cx="314325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7323138" y="1677988"/>
            <a:ext cx="928687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000500" y="2428875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000" b="1">
                <a:latin typeface="Bookman Old Style" panose="02050604050505020204" pitchFamily="18" charset="0"/>
              </a:rPr>
              <a:t>солнце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357438"/>
            <a:ext cx="1706563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215188" y="2286000"/>
            <a:ext cx="1500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000" b="1">
                <a:latin typeface="Bookman Old Style" panose="02050604050505020204" pitchFamily="18" charset="0"/>
              </a:rPr>
              <a:t>приливы</a:t>
            </a: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38" y="2214563"/>
            <a:ext cx="2554287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214563" y="4643438"/>
            <a:ext cx="2000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000" b="1">
                <a:latin typeface="Bookman Old Style" panose="02050604050505020204" pitchFamily="18" charset="0"/>
              </a:rPr>
              <a:t>внутреннее  тепло Земли</a:t>
            </a: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1688" y="4643438"/>
            <a:ext cx="2428875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000625" y="4786313"/>
            <a:ext cx="1785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000" b="1">
                <a:latin typeface="Bookman Old Style" panose="02050604050505020204" pitchFamily="18" charset="0"/>
              </a:rPr>
              <a:t>ветровые  волны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5" y="4643438"/>
            <a:ext cx="2436813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8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  <p:bldP spid="17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3214688" y="857250"/>
            <a:ext cx="568325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000" b="1"/>
              <a:t> С древнейших времен человек использовал силу ветра: сначала в судоходстве, а затем для замены своей мускульной силы. Первые простейшие ветродвигатели применяли в глубокой древности в Китае и в Египте.</a:t>
            </a:r>
            <a:r>
              <a:rPr lang="ru-RU" altLang="ru-RU" sz="2000" b="1">
                <a:latin typeface="Bookman Old Style" panose="02050604050505020204" pitchFamily="18" charset="0"/>
              </a:rPr>
              <a:t> </a:t>
            </a: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2922587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14744" y="214290"/>
            <a:ext cx="5142755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Ветровая   энергия</a:t>
            </a: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14688"/>
            <a:ext cx="5405438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Box 6"/>
          <p:cNvSpPr txBox="1">
            <a:spLocks noChangeArrowheads="1"/>
          </p:cNvSpPr>
          <p:nvPr/>
        </p:nvSpPr>
        <p:spPr bwMode="auto">
          <a:xfrm>
            <a:off x="500063" y="5929313"/>
            <a:ext cx="28575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000" b="1"/>
              <a:t>Современные  ветровые  установки</a:t>
            </a:r>
            <a:r>
              <a:rPr lang="ru-RU" altLang="ru-RU" sz="2000"/>
              <a:t>.</a:t>
            </a:r>
          </a:p>
        </p:txBody>
      </p:sp>
      <p:sp>
        <p:nvSpPr>
          <p:cNvPr id="27656" name="TextBox 8"/>
          <p:cNvSpPr txBox="1">
            <a:spLocks noChangeArrowheads="1"/>
          </p:cNvSpPr>
          <p:nvPr/>
        </p:nvSpPr>
        <p:spPr bwMode="auto">
          <a:xfrm>
            <a:off x="214313" y="4643438"/>
            <a:ext cx="2857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000" b="1"/>
              <a:t>Ветряная  мельница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928688"/>
            <a:ext cx="619125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75" y="3714750"/>
            <a:ext cx="36195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714744" y="214290"/>
            <a:ext cx="5094664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Энергия  приливов</a:t>
            </a:r>
          </a:p>
        </p:txBody>
      </p:sp>
      <p:sp>
        <p:nvSpPr>
          <p:cNvPr id="28677" name="Прямоугольник 8"/>
          <p:cNvSpPr>
            <a:spLocks noChangeArrowheads="1"/>
          </p:cNvSpPr>
          <p:nvPr/>
        </p:nvSpPr>
        <p:spPr bwMode="auto">
          <a:xfrm>
            <a:off x="6462713" y="1143000"/>
            <a:ext cx="24717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000" b="1"/>
              <a:t>Кислогубская  ПЭС</a:t>
            </a:r>
          </a:p>
        </p:txBody>
      </p:sp>
      <p:sp>
        <p:nvSpPr>
          <p:cNvPr id="28678" name="TextBox 9"/>
          <p:cNvSpPr txBox="1">
            <a:spLocks noChangeArrowheads="1"/>
          </p:cNvSpPr>
          <p:nvPr/>
        </p:nvSpPr>
        <p:spPr bwMode="auto">
          <a:xfrm>
            <a:off x="1500188" y="5786438"/>
            <a:ext cx="37147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000" b="1"/>
              <a:t>Схема  работы  приливной электростанции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7554" y="214290"/>
            <a:ext cx="5428089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Солнечная  Энергия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28575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Прямоугольник 3"/>
          <p:cNvSpPr>
            <a:spLocks noChangeArrowheads="1"/>
          </p:cNvSpPr>
          <p:nvPr/>
        </p:nvSpPr>
        <p:spPr bwMode="auto">
          <a:xfrm>
            <a:off x="3357563" y="928688"/>
            <a:ext cx="55721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solidFill>
                  <a:srgbClr val="FF0000"/>
                </a:solidFill>
                <a:latin typeface="Times New Roman Cyr" panose="02020603050405020304" pitchFamily="18" charset="0"/>
              </a:rPr>
              <a:t>   </a:t>
            </a:r>
            <a:r>
              <a:rPr lang="ru-RU" altLang="ru-RU" sz="2000" b="1" dirty="0">
                <a:solidFill>
                  <a:srgbClr val="FF0000"/>
                </a:solidFill>
              </a:rPr>
              <a:t>Гелиоустановка </a:t>
            </a:r>
            <a:r>
              <a:rPr lang="ru-RU" altLang="ru-RU" sz="2000" b="1" dirty="0">
                <a:solidFill>
                  <a:srgbClr val="002060"/>
                </a:solidFill>
              </a:rPr>
              <a:t>фокусирует свет и тепло при помощи линз или зеркал, причем зеркала меняют свое положение в зависимости от расположения.</a:t>
            </a:r>
            <a:r>
              <a:rPr lang="ru-RU" alt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endParaRPr lang="ru-RU" altLang="ru-RU" sz="20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5" y="2571750"/>
            <a:ext cx="4929188" cy="325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Прямоугольник 9"/>
          <p:cNvSpPr>
            <a:spLocks noChangeArrowheads="1"/>
          </p:cNvSpPr>
          <p:nvPr/>
        </p:nvSpPr>
        <p:spPr bwMode="auto">
          <a:xfrm>
            <a:off x="3824288" y="6000750"/>
            <a:ext cx="4321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b="1"/>
              <a:t>Солнечная электростанция в Германии</a:t>
            </a:r>
          </a:p>
        </p:txBody>
      </p:sp>
      <p:pic>
        <p:nvPicPr>
          <p:cNvPr id="2970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3357563"/>
            <a:ext cx="3214688" cy="242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TextBox 11"/>
          <p:cNvSpPr txBox="1">
            <a:spLocks noChangeArrowheads="1"/>
          </p:cNvSpPr>
          <p:nvPr/>
        </p:nvSpPr>
        <p:spPr bwMode="auto">
          <a:xfrm>
            <a:off x="357188" y="6000750"/>
            <a:ext cx="3071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000" b="1"/>
              <a:t>Солнечные  батареи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75" y="1285875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Прямоугольник 3"/>
          <p:cNvSpPr>
            <a:spLocks noChangeArrowheads="1"/>
          </p:cNvSpPr>
          <p:nvPr/>
        </p:nvSpPr>
        <p:spPr bwMode="auto">
          <a:xfrm>
            <a:off x="4071938" y="5072063"/>
            <a:ext cx="4402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000" b="1"/>
              <a:t>Мутновская геотермальная станция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214290"/>
            <a:ext cx="6550191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геотермальная  Энергия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14313" y="1071563"/>
            <a:ext cx="3857625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ru-RU" altLang="ru-RU" sz="2800" b="1" dirty="0">
                <a:solidFill>
                  <a:srgbClr val="800000"/>
                </a:solidFill>
              </a:rPr>
              <a:t> </a:t>
            </a:r>
            <a:r>
              <a:rPr lang="ru-RU" altLang="ru-RU" sz="2000" b="1" dirty="0">
                <a:solidFill>
                  <a:srgbClr val="800000"/>
                </a:solidFill>
              </a:rPr>
              <a:t>Геотермальная энергия</a:t>
            </a:r>
            <a:r>
              <a:rPr lang="ru-RU" altLang="ru-RU" sz="2000" b="1" dirty="0">
                <a:solidFill>
                  <a:srgbClr val="002060"/>
                </a:solidFill>
              </a:rPr>
              <a:t>, т.е. теплота недр Земли, уже используется в ряде стран, например в Исландии, России, Италии и Новой Зеландии.</a:t>
            </a:r>
          </a:p>
        </p:txBody>
      </p:sp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3214688"/>
            <a:ext cx="3786187" cy="284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Прямоугольник 9"/>
          <p:cNvSpPr>
            <a:spLocks noChangeArrowheads="1"/>
          </p:cNvSpPr>
          <p:nvPr/>
        </p:nvSpPr>
        <p:spPr bwMode="auto">
          <a:xfrm>
            <a:off x="214313" y="6143625"/>
            <a:ext cx="4373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altLang="ru-RU" sz="2000" b="1"/>
              <a:t>Паужетская геотермальная станция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ctrTitle"/>
          </p:nvPr>
        </p:nvSpPr>
        <p:spPr bwMode="auto">
          <a:xfrm>
            <a:off x="304800" y="0"/>
            <a:ext cx="8588375" cy="2204864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ru-RU" sz="3200" b="1" cap="none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Энергосистема</a:t>
            </a:r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– </a:t>
            </a:r>
            <a:r>
              <a:rPr lang="ru-RU" sz="3600" b="1" cap="none" dirty="0" smtClean="0">
                <a:solidFill>
                  <a:srgbClr val="002060"/>
                </a:solidFill>
                <a:effectLst/>
                <a:latin typeface="Times New Roman" pitchFamily="18" charset="0"/>
              </a:rPr>
              <a:t>группа электростанций разных типов, объединенных линиями электропередачи (ЛЭП) и управляемых из одного центра.</a:t>
            </a:r>
          </a:p>
        </p:txBody>
      </p:sp>
      <p:pic>
        <p:nvPicPr>
          <p:cNvPr id="31747" name="Picture 5" descr="Картинка 3 из 3750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492375"/>
            <a:ext cx="6354762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/>
          </p:cNvSpPr>
          <p:nvPr>
            <p:ph type="subTitle" idx="1"/>
          </p:nvPr>
        </p:nvSpPr>
        <p:spPr>
          <a:xfrm>
            <a:off x="304800" y="333375"/>
            <a:ext cx="8686800" cy="2735585"/>
          </a:xfrm>
        </p:spPr>
        <p:txBody>
          <a:bodyPr>
            <a:normAutofit fontScale="92500"/>
          </a:bodyPr>
          <a:lstStyle/>
          <a:p>
            <a:pPr algn="l">
              <a:buFont typeface="Wingdings 2" panose="05020102010507070707" pitchFamily="18" charset="2"/>
              <a:buNone/>
            </a:pPr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   В России – 73 крупные энергосистемы, которые, в свою очередь слагают районные энергосистемы: Центральную, Уральскую, Сибирскую и др. Большая часть районных энергосистем входит в состав </a:t>
            </a:r>
            <a:r>
              <a:rPr lang="ru-RU" alt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Единой энергосистемы России</a:t>
            </a:r>
            <a:r>
              <a:rPr lang="ru-RU" alt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(ЕЭС). </a:t>
            </a:r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ЕЭ</a:t>
            </a:r>
            <a:r>
              <a:rPr lang="en-US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C</a:t>
            </a:r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России работает в параллельном режиме с энергосистемами Украины, Прибалтики, Белоруссии и многими другими странами.</a:t>
            </a:r>
          </a:p>
        </p:txBody>
      </p:sp>
      <p:pic>
        <p:nvPicPr>
          <p:cNvPr id="32771" name="Picture 5" descr="Картинка 54 из 3750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8960"/>
            <a:ext cx="50768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686800" cy="8382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ru-RU" b="1" cap="none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Вывод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>
          <a:xfrm>
            <a:off x="123825" y="1554163"/>
            <a:ext cx="9020175" cy="4525962"/>
          </a:xfrm>
        </p:spPr>
        <p:txBody>
          <a:bodyPr/>
          <a:lstStyle/>
          <a:p>
            <a:pPr indent="12700">
              <a:buFont typeface="Wingdings 2" panose="05020102010507070707" pitchFamily="18" charset="2"/>
              <a:buNone/>
            </a:pPr>
            <a:r>
              <a:rPr lang="ru-RU" alt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Электроэнергетика</a:t>
            </a: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 - является важным источником энергии, без которой жизнь современного общества невозможна.</a:t>
            </a:r>
            <a:r>
              <a:rPr lang="ru-RU" altLang="ru-RU" dirty="0" smtClean="0">
                <a:solidFill>
                  <a:schemeClr val="accent2">
                    <a:lumMod val="50000"/>
                  </a:schemeClr>
                </a:solidFill>
                <a:latin typeface="Franklin Gothic Book" panose="020B0503020102020204" pitchFamily="34" charset="0"/>
              </a:rPr>
              <a:t> 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1395</TotalTime>
  <Words>537</Words>
  <Application>Microsoft Office PowerPoint</Application>
  <PresentationFormat>Экран (4:3)</PresentationFormat>
  <Paragraphs>83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Капля</vt:lpstr>
      <vt:lpstr>Электроэнергетика - отрасль, которая  производит  электроэнергию  на  электростанциях  и  передает  ее  на  расстояние  по  линиям  электропередач  (ЛЭП).</vt:lpstr>
      <vt:lpstr>Типы электростанций</vt:lpstr>
      <vt:lpstr>Тепловые электростанции (ТЭС) </vt:lpstr>
      <vt:lpstr>Слайд 4</vt:lpstr>
      <vt:lpstr>Сургутская ТЭС</vt:lpstr>
      <vt:lpstr>Недостатки ТЭС</vt:lpstr>
      <vt:lpstr>Особая разновидность тепловых электростанций – теплоэлектроцентрали (ТЭЦ) </vt:lpstr>
      <vt:lpstr>Гидроэлектростанции (ГЭС) </vt:lpstr>
      <vt:lpstr>Слайд 9</vt:lpstr>
      <vt:lpstr>Слайд 10</vt:lpstr>
      <vt:lpstr>Красноярская ГЭС</vt:lpstr>
      <vt:lpstr>Братская ГЭС</vt:lpstr>
      <vt:lpstr>Недостатки ГЭС</vt:lpstr>
      <vt:lpstr>Атомные электростанции (АЭС)</vt:lpstr>
      <vt:lpstr>Слайд 15</vt:lpstr>
      <vt:lpstr>Слайд 16</vt:lpstr>
      <vt:lpstr>Смоленская АЭС</vt:lpstr>
      <vt:lpstr>Кольская АЭС</vt:lpstr>
      <vt:lpstr>Недостатки АЭС</vt:lpstr>
      <vt:lpstr>Слайд 20</vt:lpstr>
      <vt:lpstr>Слайд 21</vt:lpstr>
      <vt:lpstr>Слайд 22</vt:lpstr>
      <vt:lpstr>Слайд 23</vt:lpstr>
      <vt:lpstr>Слайд 24</vt:lpstr>
      <vt:lpstr>Энергосистема – группа электростанций разных типов, объединенных линиями электропередачи (ЛЭП) и управляемых из одного центра.</vt:lpstr>
      <vt:lpstr>Слайд 26</vt:lpstr>
      <vt:lpstr>Вывод</vt:lpstr>
    </vt:vector>
  </TitlesOfParts>
  <Company>dom 111-23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Ipatov</dc:creator>
  <cp:lastModifiedBy>Admin</cp:lastModifiedBy>
  <cp:revision>126</cp:revision>
  <dcterms:created xsi:type="dcterms:W3CDTF">2007-10-14T09:44:15Z</dcterms:created>
  <dcterms:modified xsi:type="dcterms:W3CDTF">2017-02-11T19:35:39Z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0008007e2e0000000000010250300207f7000400038000</vt:lpwstr>
  </property>
</Properties>
</file>